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9"/>
  </p:notesMasterIdLst>
  <p:sldIdLst>
    <p:sldId id="297" r:id="rId5"/>
    <p:sldId id="256" r:id="rId6"/>
    <p:sldId id="257" r:id="rId7"/>
    <p:sldId id="258" r:id="rId8"/>
    <p:sldId id="259" r:id="rId9"/>
    <p:sldId id="260" r:id="rId10"/>
    <p:sldId id="262" r:id="rId11"/>
    <p:sldId id="264" r:id="rId12"/>
    <p:sldId id="265" r:id="rId13"/>
    <p:sldId id="267" r:id="rId14"/>
    <p:sldId id="277" r:id="rId15"/>
    <p:sldId id="278" r:id="rId16"/>
    <p:sldId id="269" r:id="rId17"/>
    <p:sldId id="279" r:id="rId18"/>
    <p:sldId id="270" r:id="rId19"/>
    <p:sldId id="271" r:id="rId20"/>
    <p:sldId id="272" r:id="rId21"/>
    <p:sldId id="275"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66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D9C35A-0244-42D9-88C9-35797A98D7D6}" type="datetimeFigureOut">
              <a:rPr lang="en-IN" smtClean="0"/>
              <a:t>24-08-2024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0E4EAD-BA9E-495D-BDC1-A6102A1DE2E2}" type="slidenum">
              <a:rPr lang="en-IN" smtClean="0"/>
              <a:t>‹#›</a:t>
            </a:fld>
            <a:endParaRPr lang="en-IN"/>
          </a:p>
        </p:txBody>
      </p:sp>
    </p:spTree>
    <p:extLst>
      <p:ext uri="{BB962C8B-B14F-4D97-AF65-F5344CB8AC3E}">
        <p14:creationId xmlns:p14="http://schemas.microsoft.com/office/powerpoint/2010/main" val="727336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2C0E4EAD-BA9E-495D-BDC1-A6102A1DE2E2}" type="slidenum">
              <a:rPr lang="en-IN" smtClean="0"/>
              <a:t>3</a:t>
            </a:fld>
            <a:endParaRPr lang="en-IN"/>
          </a:p>
        </p:txBody>
      </p:sp>
    </p:spTree>
    <p:extLst>
      <p:ext uri="{BB962C8B-B14F-4D97-AF65-F5344CB8AC3E}">
        <p14:creationId xmlns:p14="http://schemas.microsoft.com/office/powerpoint/2010/main" val="12972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0561061-CFC4-4372-ACF0-E520245A567F}" type="datetime1">
              <a:rPr lang="en-US" smtClean="0"/>
              <a:t>8/24/2024</a:t>
            </a:fld>
            <a:endParaRPr lang="en-US"/>
          </a:p>
        </p:txBody>
      </p:sp>
      <p:sp>
        <p:nvSpPr>
          <p:cNvPr id="17" name="Footer Placeholder 16"/>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29" name="Slide Number Placeholder 28"/>
          <p:cNvSpPr>
            <a:spLocks noGrp="1"/>
          </p:cNvSpPr>
          <p:nvPr>
            <p:ph type="sldNum" sz="quarter" idx="12"/>
          </p:nvPr>
        </p:nvSpPr>
        <p:spPr/>
        <p:txBody>
          <a:bodyPr/>
          <a:lstStyle/>
          <a:p>
            <a:fld id="{9B5C3420-989C-40F5-975F-985B4C2C81E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84DEE0-B7F9-4A14-AB35-D75CEB70C7A5}" type="datetime1">
              <a:rPr lang="en-US" smtClean="0"/>
              <a:t>8/24/2024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A59C21-5D0C-44AA-BAEE-157BC292422E}" type="datetime1">
              <a:rPr lang="en-US" smtClean="0"/>
              <a:t>8/24/2024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E69CB-7517-4708-9672-C71364F173A7}" type="datetime1">
              <a:rPr lang="en-US" smtClean="0"/>
              <a:t>8/24/2024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AA452E-9195-4DD3-816D-541A2AD90BFB}" type="datetime1">
              <a:rPr lang="en-US" smtClean="0"/>
              <a:t>8/24/2024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B5C3420-989C-40F5-975F-985B4C2C81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466479-CD35-4C1F-866D-4BB773DE3D48}" type="datetime1">
              <a:rPr lang="en-US" smtClean="0"/>
              <a:t>8/24/2024</a:t>
            </a:fld>
            <a:endParaRPr lang="en-US"/>
          </a:p>
        </p:txBody>
      </p:sp>
      <p:sp>
        <p:nvSpPr>
          <p:cNvPr id="6" name="Footer Placeholder 5"/>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7" name="Slide Number Placeholder 6"/>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0E92114-49B5-4633-AA3B-9D20D7998115}" type="datetime1">
              <a:rPr lang="en-US" smtClean="0"/>
              <a:t>8/24/2024</a:t>
            </a:fld>
            <a:endParaRPr lang="en-US"/>
          </a:p>
        </p:txBody>
      </p:sp>
      <p:sp>
        <p:nvSpPr>
          <p:cNvPr id="8" name="Footer Placeholder 7"/>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9" name="Slide Number Placeholder 8"/>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D509B8-8C8B-42C7-8B6F-50CC0A742747}" type="datetime1">
              <a:rPr lang="en-US" smtClean="0"/>
              <a:t>8/24/2024</a:t>
            </a:fld>
            <a:endParaRPr lang="en-US"/>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5" name="Slide Number Placeholder 4"/>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FA44F-65D4-4798-A00D-F177C6BE394A}" type="datetime1">
              <a:rPr lang="en-US" smtClean="0"/>
              <a:t>8/24/2024</a:t>
            </a:fld>
            <a:endParaRPr lang="en-US"/>
          </a:p>
        </p:txBody>
      </p:sp>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4" name="Slide Number Placeholder 3"/>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38D896-44EE-417E-8192-2D9041F00749}" type="datetime1">
              <a:rPr lang="en-US" smtClean="0"/>
              <a:t>8/24/2024</a:t>
            </a:fld>
            <a:endParaRPr lang="en-US"/>
          </a:p>
        </p:txBody>
      </p:sp>
      <p:sp>
        <p:nvSpPr>
          <p:cNvPr id="6" name="Footer Placeholder 5"/>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7" name="Slide Number Placeholder 6"/>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A713D6F-F652-421E-B917-860D47AFEB39}" type="datetime1">
              <a:rPr lang="en-US" smtClean="0"/>
              <a:t>8/24/2024</a:t>
            </a:fld>
            <a:endParaRPr lang="en-US"/>
          </a:p>
        </p:txBody>
      </p:sp>
      <p:sp>
        <p:nvSpPr>
          <p:cNvPr id="6" name="Footer Placeholder 5"/>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7" name="Slide Number Placeholder 6"/>
          <p:cNvSpPr>
            <a:spLocks noGrp="1"/>
          </p:cNvSpPr>
          <p:nvPr>
            <p:ph type="sldNum" sz="quarter" idx="12"/>
          </p:nvPr>
        </p:nvSpPr>
        <p:spPr/>
        <p:txBody>
          <a:bodyPr/>
          <a:lstStyle/>
          <a:p>
            <a:fld id="{9B5C3420-989C-40F5-975F-985B4C2C81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D9BEE7E-8BFE-4F30-B4A3-DA4FF81DC1AF}" type="datetime1">
              <a:rPr lang="en-US" smtClean="0"/>
              <a:t>8/24/2024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Department of Information Technology ,                                                                                        SIES College of Arts, Science &amp; Commerce (Autonomous)</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B5C3420-989C-40F5-975F-985B4C2C81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UNIT 2</a:t>
            </a:r>
            <a:endParaRPr lang="en-IN" dirty="0"/>
          </a:p>
        </p:txBody>
      </p:sp>
      <p:sp>
        <p:nvSpPr>
          <p:cNvPr id="3" name="Content Placeholder 2"/>
          <p:cNvSpPr>
            <a:spLocks noGrp="1"/>
          </p:cNvSpPr>
          <p:nvPr>
            <p:ph idx="1"/>
          </p:nvPr>
        </p:nvSpPr>
        <p:spPr/>
        <p:txBody>
          <a:bodyPr/>
          <a:lstStyle/>
          <a:p>
            <a:pPr marL="137160" indent="0" algn="ctr">
              <a:buNone/>
            </a:pPr>
            <a:r>
              <a:rPr lang="en-IN" dirty="0" smtClean="0"/>
              <a:t>   Chapter 2</a:t>
            </a:r>
          </a:p>
          <a:p>
            <a:pPr marL="137160" indent="0" algn="ctr">
              <a:buNone/>
            </a:pPr>
            <a:r>
              <a:rPr lang="en-US" b="1" dirty="0" smtClean="0"/>
              <a:t>     Transmission </a:t>
            </a:r>
            <a:r>
              <a:rPr lang="en-US" b="1" dirty="0"/>
              <a:t>media</a:t>
            </a:r>
            <a:endParaRPr lang="en-IN"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extLst>
      <p:ext uri="{BB962C8B-B14F-4D97-AF65-F5344CB8AC3E}">
        <p14:creationId xmlns:p14="http://schemas.microsoft.com/office/powerpoint/2010/main" val="3768954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Coaxial Cable Connectors</a:t>
            </a:r>
            <a:endParaRPr lang="en-US" dirty="0"/>
          </a:p>
        </p:txBody>
      </p:sp>
      <p:pic>
        <p:nvPicPr>
          <p:cNvPr id="7170" name="Picture 2"/>
          <p:cNvPicPr>
            <a:picLocks noGrp="1" noChangeAspect="1" noChangeArrowheads="1"/>
          </p:cNvPicPr>
          <p:nvPr>
            <p:ph idx="1"/>
          </p:nvPr>
        </p:nvPicPr>
        <p:blipFill>
          <a:blip r:embed="rId2"/>
          <a:srcRect/>
          <a:stretch>
            <a:fillRect/>
          </a:stretch>
        </p:blipFill>
        <p:spPr bwMode="auto">
          <a:xfrm>
            <a:off x="457200" y="1676401"/>
            <a:ext cx="8458199" cy="43434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US" dirty="0" smtClean="0"/>
              <a:t>To connect coaxial cable to devices, we need coaxial connectors. </a:t>
            </a:r>
          </a:p>
          <a:p>
            <a:r>
              <a:rPr lang="en-US" dirty="0" smtClean="0"/>
              <a:t>The most common type of connector used today is the </a:t>
            </a:r>
            <a:r>
              <a:rPr lang="en-US" b="1" dirty="0" smtClean="0"/>
              <a:t>Bayonet Neill-</a:t>
            </a:r>
            <a:r>
              <a:rPr lang="en-US" b="1" dirty="0" err="1" smtClean="0"/>
              <a:t>Concelman</a:t>
            </a:r>
            <a:r>
              <a:rPr lang="en-US" b="1" dirty="0" smtClean="0"/>
              <a:t> (BNC) connector.</a:t>
            </a:r>
          </a:p>
          <a:p>
            <a:r>
              <a:rPr lang="en-US" dirty="0" smtClean="0"/>
              <a:t>Figure 7.8 shows three popular types of these connectors: the BNC connector, the BNC T connector, and the BNC terminator.</a:t>
            </a:r>
            <a:endParaRPr lang="en-US" dirty="0"/>
          </a:p>
        </p:txBody>
      </p:sp>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Applications</a:t>
            </a:r>
            <a:endParaRPr lang="en-US" dirty="0"/>
          </a:p>
        </p:txBody>
      </p:sp>
      <p:sp>
        <p:nvSpPr>
          <p:cNvPr id="3" name="Content Placeholder 2"/>
          <p:cNvSpPr>
            <a:spLocks noGrp="1"/>
          </p:cNvSpPr>
          <p:nvPr>
            <p:ph idx="1"/>
          </p:nvPr>
        </p:nvSpPr>
        <p:spPr/>
        <p:txBody>
          <a:bodyPr>
            <a:normAutofit/>
          </a:bodyPr>
          <a:lstStyle/>
          <a:p>
            <a:r>
              <a:rPr lang="en-US" dirty="0" smtClean="0"/>
              <a:t>Coaxial cable was widely used in analog telephone networks where a single coaxial network could carry 10,000 voice signals.</a:t>
            </a:r>
          </a:p>
          <a:p>
            <a:r>
              <a:rPr lang="en-US" dirty="0" smtClean="0"/>
              <a:t>Later it was used in digital telephone networks where a single coaxial cable could carry digital data up to 600 Mbps. </a:t>
            </a:r>
          </a:p>
          <a:p>
            <a:r>
              <a:rPr lang="en-US" dirty="0" smtClean="0"/>
              <a:t>Cable TV networks also use coaxial cables.</a:t>
            </a:r>
          </a:p>
          <a:p>
            <a:r>
              <a:rPr lang="en-US" dirty="0" smtClean="0"/>
              <a:t>Another common application of coaxial cable is in traditional Ethernet LANs.</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Fiber-Optic Cable</a:t>
            </a:r>
            <a:endParaRPr lang="en-US" dirty="0"/>
          </a:p>
        </p:txBody>
      </p:sp>
      <p:pic>
        <p:nvPicPr>
          <p:cNvPr id="9218" name="Picture 2"/>
          <p:cNvPicPr>
            <a:picLocks noGrp="1" noChangeAspect="1" noChangeArrowheads="1"/>
          </p:cNvPicPr>
          <p:nvPr>
            <p:ph idx="1"/>
          </p:nvPr>
        </p:nvPicPr>
        <p:blipFill>
          <a:blip r:embed="rId2"/>
          <a:stretch>
            <a:fillRect/>
          </a:stretch>
        </p:blipFill>
        <p:spPr bwMode="auto">
          <a:xfrm>
            <a:off x="381000" y="1600200"/>
            <a:ext cx="8305800" cy="39624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A fiber-optic cable is made of glass or plastic and transmits signals in the form of light.</a:t>
            </a:r>
          </a:p>
          <a:p>
            <a:r>
              <a:rPr lang="en-US" dirty="0" smtClean="0"/>
              <a:t>Light travels in a straight line as long as it is moving through a single uniform substance.</a:t>
            </a:r>
          </a:p>
          <a:p>
            <a:r>
              <a:rPr lang="en-US" dirty="0" smtClean="0"/>
              <a:t>If a ray of light traveling through one substance suddenly enters another substance (of a different density), the ray changes direction. Figure 7.10 shows how a ray of light changes direction when going from a more dense to a less dense substance.</a:t>
            </a:r>
            <a:endParaRPr lang="en-US" dirty="0"/>
          </a:p>
        </p:txBody>
      </p:sp>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srcRect/>
          <a:stretch>
            <a:fillRect/>
          </a:stretch>
        </p:blipFill>
        <p:spPr bwMode="auto">
          <a:xfrm>
            <a:off x="457200" y="228600"/>
            <a:ext cx="8229599" cy="5943599"/>
          </a:xfrm>
          <a:prstGeom prst="rect">
            <a:avLst/>
          </a:prstGeom>
          <a:noFill/>
          <a:ln w="9525">
            <a:noFill/>
            <a:miter lim="800000"/>
            <a:headEnd/>
            <a:tailEnd/>
          </a:ln>
          <a:effectLst/>
        </p:spPr>
      </p:pic>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Propagation Modes</a:t>
            </a:r>
            <a:endParaRPr lang="en-US" dirty="0"/>
          </a:p>
        </p:txBody>
      </p:sp>
      <p:pic>
        <p:nvPicPr>
          <p:cNvPr id="11266" name="Picture 2"/>
          <p:cNvPicPr>
            <a:picLocks noGrp="1" noChangeAspect="1" noChangeArrowheads="1"/>
          </p:cNvPicPr>
          <p:nvPr>
            <p:ph idx="1"/>
          </p:nvPr>
        </p:nvPicPr>
        <p:blipFill>
          <a:blip r:embed="rId2"/>
          <a:stretch>
            <a:fillRect/>
          </a:stretch>
        </p:blipFill>
        <p:spPr bwMode="auto">
          <a:xfrm>
            <a:off x="1066800" y="1600200"/>
            <a:ext cx="6858000" cy="41148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srcRect/>
          <a:stretch>
            <a:fillRect/>
          </a:stretch>
        </p:blipFill>
        <p:spPr bwMode="auto">
          <a:xfrm>
            <a:off x="152400" y="838200"/>
            <a:ext cx="8610599" cy="5715000"/>
          </a:xfrm>
          <a:prstGeom prst="rect">
            <a:avLst/>
          </a:prstGeom>
          <a:noFill/>
          <a:ln w="9525">
            <a:noFill/>
            <a:miter lim="800000"/>
            <a:headEnd/>
            <a:tailEnd/>
          </a:ln>
          <a:effectLst/>
        </p:spPr>
      </p:pic>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Fiber-Optic Cable Connectors</a:t>
            </a:r>
            <a:endParaRPr lang="en-US" dirty="0"/>
          </a:p>
        </p:txBody>
      </p:sp>
      <p:pic>
        <p:nvPicPr>
          <p:cNvPr id="15362" name="Picture 2"/>
          <p:cNvPicPr>
            <a:picLocks noGrp="1" noChangeAspect="1" noChangeArrowheads="1"/>
          </p:cNvPicPr>
          <p:nvPr>
            <p:ph idx="1"/>
          </p:nvPr>
        </p:nvPicPr>
        <p:blipFill>
          <a:blip r:embed="rId2"/>
          <a:stretch>
            <a:fillRect/>
          </a:stretch>
        </p:blipFill>
        <p:spPr bwMode="auto">
          <a:xfrm>
            <a:off x="1748790" y="2659062"/>
            <a:ext cx="5646420" cy="25908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Applications</a:t>
            </a:r>
            <a:endParaRPr lang="en-US" dirty="0"/>
          </a:p>
        </p:txBody>
      </p:sp>
      <p:sp>
        <p:nvSpPr>
          <p:cNvPr id="3" name="Content Placeholder 2"/>
          <p:cNvSpPr>
            <a:spLocks noGrp="1"/>
          </p:cNvSpPr>
          <p:nvPr>
            <p:ph idx="1"/>
          </p:nvPr>
        </p:nvSpPr>
        <p:spPr/>
        <p:txBody>
          <a:bodyPr>
            <a:normAutofit/>
          </a:bodyPr>
          <a:lstStyle/>
          <a:p>
            <a:r>
              <a:rPr lang="en-US" dirty="0" smtClean="0"/>
              <a:t>Some cable TV companies use a combination of optical fiber and coaxial </a:t>
            </a:r>
            <a:r>
              <a:rPr lang="en-US" dirty="0" err="1" smtClean="0"/>
              <a:t>cable,thus</a:t>
            </a:r>
            <a:r>
              <a:rPr lang="en-US" dirty="0" smtClean="0"/>
              <a:t> creating a hybrid network. </a:t>
            </a:r>
          </a:p>
          <a:p>
            <a:r>
              <a:rPr lang="en-US" dirty="0" smtClean="0"/>
              <a:t>Local-area networks such as 100Base-FX network (Fast Ethernet) and 1000Base-X also use fiber-optic cable.</a:t>
            </a:r>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1"/>
            <a:ext cx="7772400" cy="1295400"/>
          </a:xfrm>
        </p:spPr>
        <p:txBody>
          <a:bodyPr>
            <a:normAutofit fontScale="90000"/>
          </a:bodyPr>
          <a:lstStyle/>
          <a:p>
            <a:r>
              <a:rPr lang="en-US" b="1" dirty="0" smtClean="0"/>
              <a:t>Transmission </a:t>
            </a:r>
            <a:r>
              <a:rPr lang="en-US" b="1" dirty="0"/>
              <a:t>media 	</a:t>
            </a:r>
            <a:br>
              <a:rPr lang="en-US" b="1" dirty="0"/>
            </a:b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3" name="Subtitle 2"/>
          <p:cNvSpPr>
            <a:spLocks noGrp="1"/>
          </p:cNvSpPr>
          <p:nvPr>
            <p:ph type="subTitle" idx="1"/>
          </p:nvPr>
        </p:nvSpPr>
        <p:spPr>
          <a:xfrm>
            <a:off x="457200" y="1219200"/>
            <a:ext cx="8382000" cy="5181600"/>
          </a:xfrm>
        </p:spPr>
        <p:txBody>
          <a:bodyPr>
            <a:normAutofit lnSpcReduction="10000"/>
          </a:bodyPr>
          <a:lstStyle/>
          <a:p>
            <a:pPr algn="l">
              <a:buFont typeface="Wingdings" pitchFamily="2" charset="2"/>
              <a:buChar char="§"/>
            </a:pPr>
            <a:r>
              <a:rPr lang="en-US" dirty="0">
                <a:solidFill>
                  <a:schemeClr val="tx1"/>
                </a:solidFill>
              </a:rPr>
              <a:t>Transmission media are actually located </a:t>
            </a:r>
            <a:r>
              <a:rPr lang="en-US" dirty="0" smtClean="0">
                <a:solidFill>
                  <a:schemeClr val="tx1"/>
                </a:solidFill>
              </a:rPr>
              <a:t>below the </a:t>
            </a:r>
            <a:r>
              <a:rPr lang="en-US" dirty="0">
                <a:solidFill>
                  <a:schemeClr val="tx1"/>
                </a:solidFill>
              </a:rPr>
              <a:t>physical layer and are directly </a:t>
            </a:r>
            <a:r>
              <a:rPr lang="en-US" dirty="0" smtClean="0">
                <a:solidFill>
                  <a:schemeClr val="tx1"/>
                </a:solidFill>
              </a:rPr>
              <a:t>controlled by the </a:t>
            </a:r>
            <a:r>
              <a:rPr lang="en-US" dirty="0">
                <a:solidFill>
                  <a:schemeClr val="tx1"/>
                </a:solidFill>
              </a:rPr>
              <a:t>physical </a:t>
            </a:r>
            <a:r>
              <a:rPr lang="en-US" dirty="0" smtClean="0">
                <a:solidFill>
                  <a:schemeClr val="tx1"/>
                </a:solidFill>
              </a:rPr>
              <a:t>layer.</a:t>
            </a:r>
          </a:p>
          <a:p>
            <a:pPr algn="l">
              <a:buFont typeface="Wingdings" pitchFamily="2" charset="2"/>
              <a:buChar char="§"/>
            </a:pPr>
            <a:r>
              <a:rPr lang="en-US" dirty="0" smtClean="0">
                <a:solidFill>
                  <a:schemeClr val="tx1"/>
                </a:solidFill>
              </a:rPr>
              <a:t>A </a:t>
            </a:r>
            <a:r>
              <a:rPr lang="en-US" b="1" dirty="0">
                <a:solidFill>
                  <a:schemeClr val="tx1"/>
                </a:solidFill>
              </a:rPr>
              <a:t>transmission medium can be broadly defined as anything that can carry information</a:t>
            </a:r>
          </a:p>
          <a:p>
            <a:pPr algn="l"/>
            <a:r>
              <a:rPr lang="en-US" dirty="0">
                <a:solidFill>
                  <a:schemeClr val="tx1"/>
                </a:solidFill>
              </a:rPr>
              <a:t>from a source to a </a:t>
            </a:r>
            <a:r>
              <a:rPr lang="en-US" dirty="0" smtClean="0">
                <a:solidFill>
                  <a:schemeClr val="tx1"/>
                </a:solidFill>
              </a:rPr>
              <a:t>destination.</a:t>
            </a:r>
          </a:p>
          <a:p>
            <a:pPr algn="l">
              <a:buFont typeface="Wingdings" pitchFamily="2" charset="2"/>
              <a:buChar char="§"/>
            </a:pPr>
            <a:r>
              <a:rPr lang="en-US" dirty="0" smtClean="0">
                <a:solidFill>
                  <a:schemeClr val="tx1"/>
                </a:solidFill>
              </a:rPr>
              <a:t>In </a:t>
            </a:r>
            <a:r>
              <a:rPr lang="en-US" dirty="0">
                <a:solidFill>
                  <a:schemeClr val="tx1"/>
                </a:solidFill>
              </a:rPr>
              <a:t>telecommunications, transmission media can be divided into two broad categories:</a:t>
            </a:r>
          </a:p>
          <a:p>
            <a:pPr algn="l"/>
            <a:r>
              <a:rPr lang="en-US" dirty="0">
                <a:solidFill>
                  <a:schemeClr val="tx1"/>
                </a:solidFill>
              </a:rPr>
              <a:t>guided and unguided. Guided media include twisted-pair cable, coaxial cable, and</a:t>
            </a:r>
          </a:p>
          <a:p>
            <a:pPr algn="l"/>
            <a:r>
              <a:rPr lang="en-US" dirty="0">
                <a:solidFill>
                  <a:schemeClr val="tx1"/>
                </a:solidFill>
              </a:rPr>
              <a:t>fiber-optic cable.</a:t>
            </a:r>
            <a:endParaRPr lang="en-US" dirty="0" smtClean="0">
              <a:solidFill>
                <a:schemeClr val="tx1"/>
              </a:solidFill>
            </a:endParaRPr>
          </a:p>
          <a:p>
            <a:pPr algn="l"/>
            <a:endParaRPr lang="en-US"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Advantages and Disadvantages of Optical Fiber</a:t>
            </a:r>
            <a:endParaRPr lang="en-US" dirty="0"/>
          </a:p>
        </p:txBody>
      </p:sp>
      <p:sp>
        <p:nvSpPr>
          <p:cNvPr id="3" name="Content Placeholder 2"/>
          <p:cNvSpPr>
            <a:spLocks noGrp="1"/>
          </p:cNvSpPr>
          <p:nvPr>
            <p:ph idx="1"/>
          </p:nvPr>
        </p:nvSpPr>
        <p:spPr/>
        <p:txBody>
          <a:bodyPr>
            <a:normAutofit lnSpcReduction="10000"/>
          </a:bodyPr>
          <a:lstStyle/>
          <a:p>
            <a:r>
              <a:rPr lang="en-US" b="1" i="1" dirty="0" smtClean="0"/>
              <a:t>Advantages</a:t>
            </a:r>
          </a:p>
          <a:p>
            <a:r>
              <a:rPr lang="en-US" dirty="0" smtClean="0"/>
              <a:t>Higher bandwidth. Fiber-optic cable can support dramatically higher bandwidths</a:t>
            </a:r>
          </a:p>
          <a:p>
            <a:r>
              <a:rPr lang="en-US" dirty="0" smtClean="0"/>
              <a:t> Less signal attenuation</a:t>
            </a:r>
          </a:p>
          <a:p>
            <a:r>
              <a:rPr lang="en-US" dirty="0" smtClean="0"/>
              <a:t> Immunity to electromagnetic interference. Electromagnetic noise cannot affect</a:t>
            </a:r>
          </a:p>
          <a:p>
            <a:r>
              <a:rPr lang="en-US" dirty="0" smtClean="0"/>
              <a:t>Resistance to corrosive materials. Glass is more resistant to corrosive materials</a:t>
            </a:r>
          </a:p>
          <a:p>
            <a:r>
              <a:rPr lang="en-US" dirty="0" smtClean="0"/>
              <a:t> Light weight</a:t>
            </a:r>
          </a:p>
          <a:p>
            <a:r>
              <a:rPr lang="en-US" dirty="0" smtClean="0"/>
              <a:t> Greater immunity to tapping. </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US" b="1" i="1" dirty="0" smtClean="0"/>
              <a:t>Disadvantages</a:t>
            </a:r>
          </a:p>
          <a:p>
            <a:r>
              <a:rPr lang="en-US" dirty="0" smtClean="0"/>
              <a:t> Installation and maintenance.</a:t>
            </a:r>
          </a:p>
          <a:p>
            <a:r>
              <a:rPr lang="en-US" dirty="0" smtClean="0"/>
              <a:t>Unidirectional light propagation. </a:t>
            </a:r>
          </a:p>
          <a:p>
            <a:r>
              <a:rPr lang="en-US" dirty="0" smtClean="0"/>
              <a:t>Cost. </a:t>
            </a:r>
            <a:endParaRPr lang="en-US" dirty="0"/>
          </a:p>
        </p:txBody>
      </p:sp>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UNGUIDED MEDIA: WIRELESS</a:t>
            </a:r>
            <a:endParaRPr lang="en-US" dirty="0"/>
          </a:p>
        </p:txBody>
      </p:sp>
      <p:sp>
        <p:nvSpPr>
          <p:cNvPr id="3" name="Content Placeholder 2"/>
          <p:cNvSpPr>
            <a:spLocks noGrp="1"/>
          </p:cNvSpPr>
          <p:nvPr>
            <p:ph idx="1"/>
          </p:nvPr>
        </p:nvSpPr>
        <p:spPr>
          <a:xfrm>
            <a:off x="457200" y="1371600"/>
            <a:ext cx="8229600" cy="5181600"/>
          </a:xfrm>
        </p:spPr>
        <p:txBody>
          <a:bodyPr>
            <a:noAutofit/>
          </a:bodyPr>
          <a:lstStyle/>
          <a:p>
            <a:r>
              <a:rPr lang="en-US" sz="2400" dirty="0" smtClean="0"/>
              <a:t>Unguided medium transport electromagnetic waves without using a physical conductor.</a:t>
            </a:r>
          </a:p>
          <a:p>
            <a:r>
              <a:rPr lang="en-US" sz="2400" dirty="0" smtClean="0"/>
              <a:t>This type of communication is often referred to as </a:t>
            </a:r>
            <a:r>
              <a:rPr lang="en-US" sz="2400" i="1" dirty="0" smtClean="0"/>
              <a:t>wireless communication. </a:t>
            </a:r>
          </a:p>
          <a:p>
            <a:r>
              <a:rPr lang="en-US" sz="2400" i="1" dirty="0" smtClean="0"/>
              <a:t>Signals </a:t>
            </a:r>
            <a:r>
              <a:rPr lang="en-US" sz="2400" dirty="0" smtClean="0"/>
              <a:t>are normally broadcast through free space and thus are available to anyone who has a device capable of receiving them.</a:t>
            </a:r>
          </a:p>
          <a:p>
            <a:r>
              <a:rPr lang="en-US" sz="2400" dirty="0" smtClean="0"/>
              <a:t>Unguided signals can travel from the source to the destination in several ways: ground propagation, sky propagation, and line-of-sight propagation</a:t>
            </a:r>
            <a:r>
              <a:rPr lang="en-US" sz="2400" dirty="0"/>
              <a:t>.</a:t>
            </a:r>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smtClean="0"/>
              <a:t>In ground propagation, radio waves travel through the lowest portion of the </a:t>
            </a:r>
            <a:r>
              <a:rPr lang="en-US" dirty="0" err="1" smtClean="0"/>
              <a:t>atmosphere,hugging</a:t>
            </a:r>
            <a:r>
              <a:rPr lang="en-US" dirty="0" smtClean="0"/>
              <a:t> the earth.</a:t>
            </a:r>
          </a:p>
          <a:p>
            <a:r>
              <a:rPr lang="en-US" dirty="0" smtClean="0"/>
              <a:t>In sky propagation, higher-frequency radio waves radiate upward into the ionosphere (the layer of atmosphere where particles exist as ions) where they are reflected back to earth. This type of transmission allows for greater distances with lower output power.</a:t>
            </a:r>
          </a:p>
          <a:p>
            <a:r>
              <a:rPr lang="en-US" dirty="0" smtClean="0"/>
              <a:t>In line-of-sight propagation, very high-frequency signals are transmitted in straight lines directly from antenna to antenna.</a:t>
            </a:r>
            <a:endParaRPr lang="en-US" dirty="0"/>
          </a:p>
        </p:txBody>
      </p:sp>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The section of the electromagnetic spectrum defined as radio waves and microwaves is divided into eight ranges, called </a:t>
            </a:r>
            <a:r>
              <a:rPr lang="en-US" i="1" dirty="0" smtClean="0"/>
              <a:t>bands, each regulated by government authorities.</a:t>
            </a:r>
          </a:p>
          <a:p>
            <a:r>
              <a:rPr lang="en-US" dirty="0" smtClean="0"/>
              <a:t>These bands are rated from </a:t>
            </a:r>
            <a:r>
              <a:rPr lang="en-US" i="1" dirty="0" smtClean="0"/>
              <a:t>very low frequency (VLF) to extremely high frequency (EHF).</a:t>
            </a:r>
          </a:p>
          <a:p>
            <a:r>
              <a:rPr lang="en-US" dirty="0" smtClean="0"/>
              <a:t>We can divide wireless transmission into three broad groups: radio waves, </a:t>
            </a:r>
            <a:r>
              <a:rPr lang="en-US" dirty="0" err="1" smtClean="0"/>
              <a:t>microwaves,and</a:t>
            </a:r>
            <a:r>
              <a:rPr lang="en-US" dirty="0" smtClean="0"/>
              <a:t> infrared waves.</a:t>
            </a:r>
            <a:endParaRPr lang="en-US" dirty="0"/>
          </a:p>
        </p:txBody>
      </p:sp>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Radio Waves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Electromagnetic waves ranging in frequencies between 3 kHz and 1 GHz are normally called radio waves; waves ranging in frequencies between 1 and 300 GHz are called microwaves.</a:t>
            </a:r>
          </a:p>
          <a:p>
            <a:r>
              <a:rPr lang="en-US" dirty="0" smtClean="0"/>
              <a:t>Radio waves, for the most part, are </a:t>
            </a:r>
            <a:r>
              <a:rPr lang="en-US" dirty="0" err="1" smtClean="0"/>
              <a:t>omnidirectional</a:t>
            </a:r>
            <a:r>
              <a:rPr lang="en-US" dirty="0" smtClean="0"/>
              <a:t>. </a:t>
            </a:r>
          </a:p>
          <a:p>
            <a:r>
              <a:rPr lang="en-US" dirty="0" smtClean="0"/>
              <a:t>When an antenna transmits radio waves, they are propagated in all directions. </a:t>
            </a:r>
          </a:p>
          <a:p>
            <a:r>
              <a:rPr lang="en-US" dirty="0" smtClean="0"/>
              <a:t>This means that the sending and receiving antennas do not have to be aligned.</a:t>
            </a:r>
          </a:p>
          <a:p>
            <a:r>
              <a:rPr lang="en-US" dirty="0" smtClean="0"/>
              <a:t> A sending antenna sends waves that can be received by any receiving antenna..</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The </a:t>
            </a:r>
            <a:r>
              <a:rPr lang="en-US" dirty="0" err="1" smtClean="0"/>
              <a:t>omnidirectional</a:t>
            </a:r>
            <a:r>
              <a:rPr lang="en-US" dirty="0" smtClean="0"/>
              <a:t> property has a </a:t>
            </a:r>
            <a:r>
              <a:rPr lang="en-US" dirty="0" err="1" smtClean="0"/>
              <a:t>disadvantage,too</a:t>
            </a:r>
            <a:r>
              <a:rPr lang="en-US" dirty="0" smtClean="0"/>
              <a:t>.</a:t>
            </a:r>
          </a:p>
          <a:p>
            <a:r>
              <a:rPr lang="en-US" dirty="0" smtClean="0"/>
              <a:t> The radio waves transmitted by one antenna are susceptible to interference by another antenna that may send signals using the same frequency or band.</a:t>
            </a:r>
          </a:p>
          <a:p>
            <a:r>
              <a:rPr lang="en-US" dirty="0" smtClean="0"/>
              <a:t>Radio waves, particularly those waves that propagate in the sky mode, can travel long distances. </a:t>
            </a:r>
          </a:p>
          <a:p>
            <a:r>
              <a:rPr lang="en-US" dirty="0" smtClean="0"/>
              <a:t>This makes radio waves a good candidate for long-distance broadcasting such as AM radio.</a:t>
            </a:r>
            <a:endParaRPr lang="en-US" dirty="0"/>
          </a:p>
        </p:txBody>
      </p:sp>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Omnidirectional</a:t>
            </a:r>
            <a:r>
              <a:rPr lang="en-US" b="1" i="1" dirty="0" smtClean="0"/>
              <a:t> Antenna</a:t>
            </a:r>
            <a:endParaRPr lang="en-US" dirty="0"/>
          </a:p>
        </p:txBody>
      </p:sp>
      <p:pic>
        <p:nvPicPr>
          <p:cNvPr id="17410" name="Picture 2"/>
          <p:cNvPicPr>
            <a:picLocks noGrp="1" noChangeAspect="1" noChangeArrowheads="1"/>
          </p:cNvPicPr>
          <p:nvPr>
            <p:ph idx="1"/>
          </p:nvPr>
        </p:nvPicPr>
        <p:blipFill>
          <a:blip r:embed="rId2"/>
          <a:stretch>
            <a:fillRect/>
          </a:stretch>
        </p:blipFill>
        <p:spPr bwMode="auto">
          <a:xfrm>
            <a:off x="1668780" y="2727642"/>
            <a:ext cx="5806440" cy="245364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Applications</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omnidirectional</a:t>
            </a:r>
            <a:r>
              <a:rPr lang="en-US" dirty="0" smtClean="0"/>
              <a:t> characteristics of radio waves make them useful for </a:t>
            </a:r>
            <a:r>
              <a:rPr lang="en-US" dirty="0" err="1" smtClean="0"/>
              <a:t>multicasting,in</a:t>
            </a:r>
            <a:r>
              <a:rPr lang="en-US" dirty="0" smtClean="0"/>
              <a:t> which there is one sender but many receivers. AM and FM radio, television, maritime radio, cordless phones, and paging are examples of multicasting.</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Microwaves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Electromagnetic waves having frequencies between 1 and 300 GHz are called microwaves.</a:t>
            </a:r>
          </a:p>
          <a:p>
            <a:r>
              <a:rPr lang="en-US" dirty="0" smtClean="0"/>
              <a:t>Microwaves are unidirectional.</a:t>
            </a:r>
          </a:p>
          <a:p>
            <a:r>
              <a:rPr lang="en-US" dirty="0" smtClean="0"/>
              <a:t> When an antenna transmits microwaves, they can be narrowly focused. </a:t>
            </a:r>
          </a:p>
          <a:p>
            <a:r>
              <a:rPr lang="en-US" dirty="0" smtClean="0"/>
              <a:t>This means that the sending and receiving antennas need to be aligned. </a:t>
            </a:r>
          </a:p>
          <a:p>
            <a:r>
              <a:rPr lang="en-US" dirty="0" smtClean="0"/>
              <a:t>The unidirectional property has an obvious advantage. A pair of antennas can be aligned without interfering with another pair of aligned antennas.</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srcRect/>
          <a:stretch>
            <a:fillRect/>
          </a:stretch>
        </p:blipFill>
        <p:spPr bwMode="auto">
          <a:xfrm>
            <a:off x="381000" y="457200"/>
            <a:ext cx="8382000" cy="5867399"/>
          </a:xfrm>
          <a:prstGeom prst="rect">
            <a:avLst/>
          </a:prstGeom>
          <a:noFill/>
          <a:ln w="9525">
            <a:noFill/>
            <a:miter lim="800000"/>
            <a:headEnd/>
            <a:tailEnd/>
          </a:ln>
          <a:effectLst/>
        </p:spPr>
      </p:pic>
      <p:sp>
        <p:nvSpPr>
          <p:cNvPr id="2" name="Footer Placeholder 1"/>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microwave propagation: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Microwave propagation is line-of-sight. Since the towers with the mounted antennas need to be in direct sight of each other, towers that are far apart need to be very tall.</a:t>
            </a:r>
          </a:p>
          <a:p>
            <a:r>
              <a:rPr lang="en-US" dirty="0" smtClean="0"/>
              <a:t> Very high-frequency microwaves cannot penetrate walls. </a:t>
            </a:r>
          </a:p>
          <a:p>
            <a:r>
              <a:rPr lang="en-US" dirty="0" smtClean="0"/>
              <a:t>The microwave band is relatively wide, almost 299 GHz. Therefore wider </a:t>
            </a:r>
            <a:r>
              <a:rPr lang="en-US" dirty="0" err="1" smtClean="0"/>
              <a:t>subbands</a:t>
            </a:r>
            <a:r>
              <a:rPr lang="en-US" dirty="0" smtClean="0"/>
              <a:t> can be assigned, and a high data rate is possible.</a:t>
            </a:r>
          </a:p>
          <a:p>
            <a:r>
              <a:rPr lang="en-US" dirty="0" smtClean="0"/>
              <a:t> Use of certain portions of the band requires permission from authorities.</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Unidirectional Antenna</a:t>
            </a:r>
            <a:endParaRPr lang="en-US" dirty="0"/>
          </a:p>
        </p:txBody>
      </p:sp>
      <p:pic>
        <p:nvPicPr>
          <p:cNvPr id="18434" name="Picture 2"/>
          <p:cNvPicPr>
            <a:picLocks noGrp="1" noChangeAspect="1" noChangeArrowheads="1"/>
          </p:cNvPicPr>
          <p:nvPr>
            <p:ph idx="1"/>
          </p:nvPr>
        </p:nvPicPr>
        <p:blipFill>
          <a:blip r:embed="rId2"/>
          <a:stretch>
            <a:fillRect/>
          </a:stretch>
        </p:blipFill>
        <p:spPr bwMode="auto">
          <a:xfrm>
            <a:off x="1847850" y="2735262"/>
            <a:ext cx="5448300" cy="24384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Applications</a:t>
            </a:r>
            <a:endParaRPr lang="en-US" dirty="0"/>
          </a:p>
        </p:txBody>
      </p:sp>
      <p:sp>
        <p:nvSpPr>
          <p:cNvPr id="3" name="Content Placeholder 2"/>
          <p:cNvSpPr>
            <a:spLocks noGrp="1"/>
          </p:cNvSpPr>
          <p:nvPr>
            <p:ph idx="1"/>
          </p:nvPr>
        </p:nvSpPr>
        <p:spPr/>
        <p:txBody>
          <a:bodyPr/>
          <a:lstStyle/>
          <a:p>
            <a:r>
              <a:rPr lang="en-US" dirty="0" smtClean="0"/>
              <a:t>Microwaves are used for </a:t>
            </a:r>
            <a:r>
              <a:rPr lang="en-US" dirty="0" err="1" smtClean="0"/>
              <a:t>unicast</a:t>
            </a:r>
            <a:r>
              <a:rPr lang="en-US" dirty="0" smtClean="0"/>
              <a:t> communication such as cellular telephones, satellite networks, and wireless LANs.</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Infrared</a:t>
            </a:r>
            <a:endParaRPr lang="en-US" dirty="0"/>
          </a:p>
        </p:txBody>
      </p:sp>
      <p:sp>
        <p:nvSpPr>
          <p:cNvPr id="3" name="Content Placeholder 2"/>
          <p:cNvSpPr>
            <a:spLocks noGrp="1"/>
          </p:cNvSpPr>
          <p:nvPr>
            <p:ph idx="1"/>
          </p:nvPr>
        </p:nvSpPr>
        <p:spPr/>
        <p:txBody>
          <a:bodyPr>
            <a:normAutofit lnSpcReduction="10000"/>
          </a:bodyPr>
          <a:lstStyle/>
          <a:p>
            <a:r>
              <a:rPr lang="en-US" b="1" dirty="0" smtClean="0"/>
              <a:t>Infrared waves, with frequencies from 300 GHz to 400 THz (wavelengths from 1 mm </a:t>
            </a:r>
            <a:r>
              <a:rPr lang="en-US" dirty="0" smtClean="0"/>
              <a:t>to 770 nm), can be used for short-range communication.</a:t>
            </a:r>
          </a:p>
          <a:p>
            <a:r>
              <a:rPr lang="en-US" dirty="0" smtClean="0"/>
              <a:t>Infrared waves, having high frequencies, cannot penetrate walls. </a:t>
            </a:r>
          </a:p>
          <a:p>
            <a:r>
              <a:rPr lang="en-US" dirty="0" smtClean="0"/>
              <a:t>This advantageous characteristic prevents interference between one system and another; a short-range communication system in one room cannot be affected by another system in the next room. </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Applications</a:t>
            </a:r>
            <a:endParaRPr lang="en-US" dirty="0"/>
          </a:p>
        </p:txBody>
      </p:sp>
      <p:sp>
        <p:nvSpPr>
          <p:cNvPr id="3" name="Content Placeholder 2"/>
          <p:cNvSpPr>
            <a:spLocks noGrp="1"/>
          </p:cNvSpPr>
          <p:nvPr>
            <p:ph idx="1"/>
          </p:nvPr>
        </p:nvSpPr>
        <p:spPr/>
        <p:txBody>
          <a:bodyPr>
            <a:normAutofit/>
          </a:bodyPr>
          <a:lstStyle/>
          <a:p>
            <a:r>
              <a:rPr lang="en-US" dirty="0" smtClean="0"/>
              <a:t>Infrared signals can be used for short-range communication in a closed area using line-of-sight propagation.</a:t>
            </a:r>
          </a:p>
          <a:p>
            <a:r>
              <a:rPr lang="en-US" dirty="0" smtClean="0"/>
              <a:t>The </a:t>
            </a:r>
            <a:r>
              <a:rPr lang="en-US" i="1" dirty="0" smtClean="0"/>
              <a:t>Infrared Data Association (IrDA), an association for sponsoring the use of infrared </a:t>
            </a:r>
            <a:r>
              <a:rPr lang="en-US" dirty="0" smtClean="0"/>
              <a:t>waves, has established standards for using these signals for communication between devices such as keyboards, mice, PCs, and printers.</a:t>
            </a:r>
          </a:p>
          <a:p>
            <a:pPr>
              <a:buNone/>
            </a:pP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GUIDED MEDIA</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b="1" dirty="0"/>
              <a:t>Guided media, which are those that provide a conduit from one device to </a:t>
            </a:r>
            <a:r>
              <a:rPr lang="en-US" b="1" dirty="0" smtClean="0"/>
              <a:t>another, </a:t>
            </a:r>
            <a:r>
              <a:rPr lang="en-US" dirty="0" smtClean="0"/>
              <a:t>include </a:t>
            </a:r>
            <a:r>
              <a:rPr lang="en-US" b="1" dirty="0"/>
              <a:t>twisted-pair cable, coaxial cable, and fiber-optic cable. </a:t>
            </a:r>
            <a:endParaRPr lang="en-US" b="1" dirty="0" smtClean="0"/>
          </a:p>
          <a:p>
            <a:r>
              <a:rPr lang="en-US" b="1" dirty="0" smtClean="0"/>
              <a:t>A </a:t>
            </a:r>
            <a:r>
              <a:rPr lang="en-US" b="1" dirty="0"/>
              <a:t>signal </a:t>
            </a:r>
            <a:r>
              <a:rPr lang="en-US" b="1" dirty="0" smtClean="0"/>
              <a:t>traveling </a:t>
            </a:r>
            <a:r>
              <a:rPr lang="en-US" dirty="0" smtClean="0"/>
              <a:t>along </a:t>
            </a:r>
            <a:r>
              <a:rPr lang="en-US" dirty="0"/>
              <a:t>any of these media is directed and contained by the physical limits of </a:t>
            </a:r>
            <a:r>
              <a:rPr lang="en-US" dirty="0" smtClean="0"/>
              <a:t>the medium</a:t>
            </a:r>
            <a:r>
              <a:rPr lang="en-US" dirty="0"/>
              <a:t>. </a:t>
            </a:r>
            <a:endParaRPr lang="en-US" dirty="0" smtClean="0"/>
          </a:p>
          <a:p>
            <a:r>
              <a:rPr lang="en-US" dirty="0" smtClean="0"/>
              <a:t>Twisted-pair </a:t>
            </a:r>
            <a:r>
              <a:rPr lang="en-US" dirty="0"/>
              <a:t>and coaxial cable use metallic (copper) conductors that </a:t>
            </a:r>
            <a:r>
              <a:rPr lang="en-US" dirty="0" smtClean="0"/>
              <a:t>accept and </a:t>
            </a:r>
            <a:r>
              <a:rPr lang="en-US" dirty="0"/>
              <a:t>transport signals in the form of electric current. </a:t>
            </a:r>
            <a:endParaRPr lang="en-US" dirty="0" smtClean="0"/>
          </a:p>
          <a:p>
            <a:r>
              <a:rPr lang="en-US" b="1" dirty="0" smtClean="0"/>
              <a:t>Optical </a:t>
            </a:r>
            <a:r>
              <a:rPr lang="en-US" b="1" dirty="0"/>
              <a:t>fiber is a cable that </a:t>
            </a:r>
            <a:r>
              <a:rPr lang="en-US" b="1" dirty="0" smtClean="0"/>
              <a:t>accepts </a:t>
            </a:r>
            <a:r>
              <a:rPr lang="en-US" dirty="0" smtClean="0"/>
              <a:t>and </a:t>
            </a:r>
            <a:r>
              <a:rPr lang="en-US" dirty="0"/>
              <a:t>transports signals in the form of light.</a:t>
            </a:r>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Twisted-Pair Cable</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381000" y="1752600"/>
            <a:ext cx="8458200" cy="4038599"/>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Unshielded Versus Shielded Twisted-Pair Cable</a:t>
            </a:r>
            <a:endParaRPr lang="en-US" dirty="0"/>
          </a:p>
        </p:txBody>
      </p:sp>
      <p:pic>
        <p:nvPicPr>
          <p:cNvPr id="1026" name="Picture 2"/>
          <p:cNvPicPr>
            <a:picLocks noGrp="1" noChangeAspect="1" noChangeArrowheads="1"/>
          </p:cNvPicPr>
          <p:nvPr>
            <p:ph idx="1"/>
          </p:nvPr>
        </p:nvPicPr>
        <p:blipFill>
          <a:blip r:embed="rId2"/>
          <a:stretch>
            <a:fillRect/>
          </a:stretch>
        </p:blipFill>
        <p:spPr bwMode="auto">
          <a:xfrm>
            <a:off x="1870710" y="3032442"/>
            <a:ext cx="5402580" cy="184404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Connectors</a:t>
            </a:r>
            <a:endParaRPr lang="en-US" dirty="0"/>
          </a:p>
        </p:txBody>
      </p:sp>
      <p:pic>
        <p:nvPicPr>
          <p:cNvPr id="3074" name="Picture 2"/>
          <p:cNvPicPr>
            <a:picLocks noGrp="1" noChangeAspect="1" noChangeArrowheads="1"/>
          </p:cNvPicPr>
          <p:nvPr>
            <p:ph idx="1"/>
          </p:nvPr>
        </p:nvPicPr>
        <p:blipFill>
          <a:blip r:embed="rId2"/>
          <a:stretch>
            <a:fillRect/>
          </a:stretch>
        </p:blipFill>
        <p:spPr bwMode="auto">
          <a:xfrm>
            <a:off x="1832610" y="2979102"/>
            <a:ext cx="5478780" cy="195072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Applications</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Twisted-pair cables are used in telephone lines to provide voice and data channels.</a:t>
            </a:r>
          </a:p>
          <a:p>
            <a:r>
              <a:rPr lang="en-US" dirty="0" smtClean="0"/>
              <a:t> The local loop—the line that connects subscribers to the central telephone office—commonly consists of unshielded twisted-pair cables.</a:t>
            </a:r>
          </a:p>
          <a:p>
            <a:r>
              <a:rPr lang="en-US" dirty="0" smtClean="0"/>
              <a:t>The DSL lines that are used by the telephone companies to provide high-data-rate connections also use the high-bandwidth capability of unshielded twisted-pair cables.</a:t>
            </a:r>
            <a:endParaRPr lang="en-US" dirty="0"/>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Coaxial Cable</a:t>
            </a:r>
            <a:endParaRPr lang="en-US" dirty="0"/>
          </a:p>
        </p:txBody>
      </p:sp>
      <p:pic>
        <p:nvPicPr>
          <p:cNvPr id="5122" name="Picture 2"/>
          <p:cNvPicPr>
            <a:picLocks noGrp="1" noChangeAspect="1" noChangeArrowheads="1"/>
          </p:cNvPicPr>
          <p:nvPr>
            <p:ph idx="1"/>
          </p:nvPr>
        </p:nvPicPr>
        <p:blipFill>
          <a:blip r:embed="rId2"/>
          <a:srcRect/>
          <a:stretch>
            <a:fillRect/>
          </a:stretch>
        </p:blipFill>
        <p:spPr bwMode="auto">
          <a:xfrm>
            <a:off x="381001" y="1676400"/>
            <a:ext cx="8305800" cy="43434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79CE5A973E5E4EAB522EBA9628A018" ma:contentTypeVersion="14" ma:contentTypeDescription="Create a new document." ma:contentTypeScope="" ma:versionID="e1fab606a6fca2e32229add005f0de82">
  <xsd:schema xmlns:xsd="http://www.w3.org/2001/XMLSchema" xmlns:xs="http://www.w3.org/2001/XMLSchema" xmlns:p="http://schemas.microsoft.com/office/2006/metadata/properties" xmlns:ns2="35514ff0-131b-470a-a614-4400a6a3eaf5" xmlns:ns3="9d0aea24-aa97-4d2f-8963-22da9858b934" targetNamespace="http://schemas.microsoft.com/office/2006/metadata/properties" ma:root="true" ma:fieldsID="d89b7119bf27b2cf3ce0fbf8cfa0ef4f" ns2:_="" ns3:_="">
    <xsd:import namespace="35514ff0-131b-470a-a614-4400a6a3eaf5"/>
    <xsd:import namespace="9d0aea24-aa97-4d2f-8963-22da9858b93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514ff0-131b-470a-a614-4400a6a3ea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dd8ad4f-cc15-4810-85dc-b5f6d8699e7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0aea24-aa97-4d2f-8963-22da9858b93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15242b2-60b3-43a3-86df-4b8ea3171662}" ma:internalName="TaxCatchAll" ma:showField="CatchAllData" ma:web="9d0aea24-aa97-4d2f-8963-22da9858b93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5514ff0-131b-470a-a614-4400a6a3eaf5">
      <Terms xmlns="http://schemas.microsoft.com/office/infopath/2007/PartnerControls"/>
    </lcf76f155ced4ddcb4097134ff3c332f>
    <TaxCatchAll xmlns="9d0aea24-aa97-4d2f-8963-22da9858b93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69627F-E3AD-424F-9866-78D932948B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514ff0-131b-470a-a614-4400a6a3eaf5"/>
    <ds:schemaRef ds:uri="9d0aea24-aa97-4d2f-8963-22da9858b9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008904-5906-435E-BDA1-F833C90F12B5}">
  <ds:schemaRefs>
    <ds:schemaRef ds:uri="http://schemas.microsoft.com/office/2006/metadata/properties"/>
    <ds:schemaRef ds:uri="http://schemas.microsoft.com/office/infopath/2007/PartnerControls"/>
    <ds:schemaRef ds:uri="35514ff0-131b-470a-a614-4400a6a3eaf5"/>
    <ds:schemaRef ds:uri="9d0aea24-aa97-4d2f-8963-22da9858b934"/>
  </ds:schemaRefs>
</ds:datastoreItem>
</file>

<file path=customXml/itemProps3.xml><?xml version="1.0" encoding="utf-8"?>
<ds:datastoreItem xmlns:ds="http://schemas.openxmlformats.org/officeDocument/2006/customXml" ds:itemID="{7FF63693-32BA-4EA1-9148-B7AA9481B9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Apex</Template>
  <TotalTime>261</TotalTime>
  <Words>1794</Words>
  <Application>Microsoft Office PowerPoint</Application>
  <PresentationFormat>On-screen Show (4:3)</PresentationFormat>
  <Paragraphs>133</Paragraphs>
  <Slides>34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Book Antiqua</vt:lpstr>
      <vt:lpstr>Calibri</vt:lpstr>
      <vt:lpstr>Lucida Sans</vt:lpstr>
      <vt:lpstr>Wingdings</vt:lpstr>
      <vt:lpstr>Wingdings 2</vt:lpstr>
      <vt:lpstr>Wingdings 3</vt:lpstr>
      <vt:lpstr>Apex</vt:lpstr>
      <vt:lpstr>UNIT 2</vt:lpstr>
      <vt:lpstr>Transmission media   </vt:lpstr>
      <vt:lpstr>PowerPoint Presentation</vt:lpstr>
      <vt:lpstr>GUIDED MEDIA</vt:lpstr>
      <vt:lpstr>Twisted-Pair Cable</vt:lpstr>
      <vt:lpstr>Unshielded Versus Shielded Twisted-Pair Cable</vt:lpstr>
      <vt:lpstr>Connectors</vt:lpstr>
      <vt:lpstr>Applications</vt:lpstr>
      <vt:lpstr>Coaxial Cable</vt:lpstr>
      <vt:lpstr>Coaxial Cable Connectors</vt:lpstr>
      <vt:lpstr>PowerPoint Presentation</vt:lpstr>
      <vt:lpstr>Applications</vt:lpstr>
      <vt:lpstr>Fiber-Optic Cable</vt:lpstr>
      <vt:lpstr>PowerPoint Presentation</vt:lpstr>
      <vt:lpstr>PowerPoint Presentation</vt:lpstr>
      <vt:lpstr>Propagation Modes</vt:lpstr>
      <vt:lpstr>PowerPoint Presentation</vt:lpstr>
      <vt:lpstr>Fiber-Optic Cable Connectors</vt:lpstr>
      <vt:lpstr>Applications</vt:lpstr>
      <vt:lpstr>Advantages and Disadvantages of Optical Fiber</vt:lpstr>
      <vt:lpstr>PowerPoint Presentation</vt:lpstr>
      <vt:lpstr>UNGUIDED MEDIA: WIRELESS</vt:lpstr>
      <vt:lpstr>PowerPoint Presentation</vt:lpstr>
      <vt:lpstr>PowerPoint Presentation</vt:lpstr>
      <vt:lpstr>Radio Waves</vt:lpstr>
      <vt:lpstr>PowerPoint Presentation</vt:lpstr>
      <vt:lpstr>Omnidirectional Antenna</vt:lpstr>
      <vt:lpstr>Applications</vt:lpstr>
      <vt:lpstr>Microwaves</vt:lpstr>
      <vt:lpstr>Characteristics of microwave propagation:</vt:lpstr>
      <vt:lpstr>Unidirectional Antenna</vt:lpstr>
      <vt:lpstr>Applications</vt:lpstr>
      <vt:lpstr>Infrared</vt:lpstr>
      <vt:lpstr>Applications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Shruti</dc:creator>
  <cp:lastModifiedBy>sies</cp:lastModifiedBy>
  <cp:revision>40</cp:revision>
  <dcterms:created xsi:type="dcterms:W3CDTF">2017-07-19T12:54:08Z</dcterms:created>
  <dcterms:modified xsi:type="dcterms:W3CDTF">2024-08-24T05:42:20Z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0x010100EA79CE5A973E5E4EAB522EBA9628A018</vt:lpwstr>
  </property>
</Properties>
</file>